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20"/>
  </p:notesMasterIdLst>
  <p:sldSz cx="12191695" cy="6858000"/>
  <p:notesSz cx="6858000" cy="12191695"/>
  <p:embeddedFontLst>
    <p:embeddedFont>
      <p:font typeface="Noto Sans Bold"/>
      <p:regular r:id="rId201314"/>
    </p:embeddedFont>
    <p:embeddedFont>
      <p:font typeface="Noto Sans"/>
      <p:regular r:id="rId201315"/>
    </p:embeddedFont>
    <p:embeddedFont>
      <p:font typeface="Sora Medium"/>
      <p:regular r:id="rId201316"/>
    </p:embeddedFont>
    <p:embeddedFont>
      <p:font typeface="Sora"/>
      <p:regular r:id="rId201317"/>
    </p:embeddedFont>
    <p:embeddedFont>
      <p:font typeface="Sora Bold"/>
      <p:regular r:id="rId2013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01314" Type="http://schemas.openxmlformats.org/officeDocument/2006/relationships/font" Target="fonts/201314.fntdata"/><Relationship Id="rId201315" Type="http://schemas.openxmlformats.org/officeDocument/2006/relationships/font" Target="fonts/201315.fntdata"/><Relationship Id="rId201316" Type="http://schemas.openxmlformats.org/officeDocument/2006/relationships/font" Target="fonts/201316.fntdata"/><Relationship Id="rId201317" Type="http://schemas.openxmlformats.org/officeDocument/2006/relationships/font" Target="fonts/201317.fntdata"/><Relationship Id="rId201318" Type="http://schemas.openxmlformats.org/officeDocument/2006/relationships/font" Target="fonts/201318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We've added bout 2390 GT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1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5-2.jpeg"/><Relationship Id="rId3" Type="http://schemas.openxmlformats.org/officeDocument/2006/relationships/hyperlink" Target="https://www.solargeoeng.org/non-use-agreement/open-letter/" TargetMode="Externa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hyperlink" Target="https://data.worldbank.org/indicator/NY.GDP.MKTP.CD" TargetMode="Externa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419412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 radiation modification (SRM): technology and risks review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3671885"/>
            <a:ext cx="10868745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Cormac Dineen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61475" y="4101899"/>
            <a:ext cx="10868745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SSRG meeting March 2026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3204796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</a:t>
            </a:r>
            <a:endParaRPr lang="en-US" sz="2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5710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of cumulative emissions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614171"/>
            <a:ext cx="520379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Transient Climate Response to cumulative Emissions (TCRE)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388195"/>
            <a:ext cx="520379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surface temperature increases near linearly with cumulative CO2 emissions. Every 1000 GtCO2 adds ≈ 0.45°C of warming.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61475" y="3490001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bathtub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3968750"/>
            <a:ext cx="520379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we turn off the taps (emissions), the water level (concentrations) stops rising immediately, however the water level remains high (temperatures), and can still splash about and cause damage (impacts).</a:t>
            </a:r>
            <a:endParaRPr lang="en-US" sz="14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2776" y="1632248"/>
            <a:ext cx="5203794" cy="38768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332776" y="5721747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IPCC AR6 Figure SPM.10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3106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causal chain of climate change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3655814"/>
            <a:ext cx="10868745" cy="25400"/>
          </a:xfrm>
          <a:prstGeom prst="roundRect">
            <a:avLst>
              <a:gd name="adj" fmla="val 49999"/>
            </a:avLst>
          </a:prstGeom>
          <a:solidFill>
            <a:srgbClr val="D5D5D5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2381488" y="3088779"/>
            <a:ext cx="25399" cy="567035"/>
          </a:xfrm>
          <a:prstGeom prst="roundRect">
            <a:avLst>
              <a:gd name="adj" fmla="val 50001"/>
            </a:avLst>
          </a:prstGeom>
          <a:solidFill>
            <a:srgbClr val="D5D5D5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2181567" y="3443188"/>
            <a:ext cx="425241" cy="425252"/>
          </a:xfrm>
          <a:prstGeom prst="roundRect">
            <a:avLst>
              <a:gd name="adj" fmla="val 6667"/>
            </a:avLst>
          </a:prstGeom>
          <a:solidFill>
            <a:srgbClr val="F3F3F1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2252457" y="347860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50432" y="2188666"/>
            <a:ext cx="30874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50482" y="2597348"/>
            <a:ext cx="30874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232268" y="3655814"/>
            <a:ext cx="25399" cy="567035"/>
          </a:xfrm>
          <a:prstGeom prst="roundRect">
            <a:avLst>
              <a:gd name="adj" fmla="val 50001"/>
            </a:avLst>
          </a:prstGeom>
          <a:solidFill>
            <a:srgbClr val="D5D5D5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032348" y="3443188"/>
            <a:ext cx="425241" cy="425252"/>
          </a:xfrm>
          <a:prstGeom prst="roundRect">
            <a:avLst>
              <a:gd name="adj" fmla="val 6667"/>
            </a:avLst>
          </a:prstGeom>
          <a:solidFill>
            <a:srgbClr val="F3F3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103238" y="347860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701213" y="4411861"/>
            <a:ext cx="30874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2701262" y="4820543"/>
            <a:ext cx="30874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Emissions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083148" y="3088779"/>
            <a:ext cx="25399" cy="567035"/>
          </a:xfrm>
          <a:prstGeom prst="roundRect">
            <a:avLst>
              <a:gd name="adj" fmla="val 50001"/>
            </a:avLst>
          </a:prstGeom>
          <a:solidFill>
            <a:srgbClr val="D5D5D5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5883227" y="3443188"/>
            <a:ext cx="425241" cy="425252"/>
          </a:xfrm>
          <a:prstGeom prst="roundRect">
            <a:avLst>
              <a:gd name="adj" fmla="val 6667"/>
            </a:avLst>
          </a:prstGeom>
          <a:solidFill>
            <a:srgbClr val="F3F3F1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5954117" y="347860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552092" y="2188666"/>
            <a:ext cx="30874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4552142" y="2597348"/>
            <a:ext cx="30874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Concentrations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7933928" y="3655814"/>
            <a:ext cx="25399" cy="567035"/>
          </a:xfrm>
          <a:prstGeom prst="roundRect">
            <a:avLst>
              <a:gd name="adj" fmla="val 50001"/>
            </a:avLst>
          </a:prstGeom>
          <a:solidFill>
            <a:srgbClr val="D5D5D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734007" y="3443188"/>
            <a:ext cx="425241" cy="425252"/>
          </a:xfrm>
          <a:prstGeom prst="roundRect">
            <a:avLst>
              <a:gd name="adj" fmla="val 6667"/>
            </a:avLst>
          </a:prstGeom>
          <a:solidFill>
            <a:srgbClr val="F3F3F1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7804897" y="347860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402872" y="4411861"/>
            <a:ext cx="30874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6402922" y="4820543"/>
            <a:ext cx="30874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Temperatures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9784808" y="3088779"/>
            <a:ext cx="25399" cy="567035"/>
          </a:xfrm>
          <a:prstGeom prst="roundRect">
            <a:avLst>
              <a:gd name="adj" fmla="val 50001"/>
            </a:avLst>
          </a:prstGeom>
          <a:solidFill>
            <a:srgbClr val="D5D5D5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9584887" y="3443188"/>
            <a:ext cx="425241" cy="425252"/>
          </a:xfrm>
          <a:prstGeom prst="roundRect">
            <a:avLst>
              <a:gd name="adj" fmla="val 6667"/>
            </a:avLst>
          </a:prstGeom>
          <a:solidFill>
            <a:srgbClr val="F3F3F1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9655777" y="347860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8253752" y="2188666"/>
            <a:ext cx="30874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8253801" y="2597348"/>
            <a:ext cx="30874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Impacts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55754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Climate Change Response Strategies</a:t>
            </a:r>
            <a:endParaRPr lang="en-US" sz="3500" dirty="0"/>
          </a:p>
        </p:txBody>
      </p:sp>
      <p:sp>
        <p:nvSpPr>
          <p:cNvPr id="3" name="Shape 1"/>
          <p:cNvSpPr/>
          <p:nvPr/>
        </p:nvSpPr>
        <p:spPr>
          <a:xfrm>
            <a:off x="661475" y="1645940"/>
            <a:ext cx="5349047" cy="1912938"/>
          </a:xfrm>
          <a:prstGeom prst="roundRect">
            <a:avLst>
              <a:gd name="adj" fmla="val 1408"/>
            </a:avLst>
          </a:prstGeom>
          <a:solidFill>
            <a:srgbClr val="FFFFFF"/>
          </a:solidFill>
          <a:ln w="25399">
            <a:solidFill>
              <a:srgbClr val="D5D5D5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866356" y="1850827"/>
            <a:ext cx="493928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Decarbonisation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866356" y="2233613"/>
            <a:ext cx="4939283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(renewables, nuclear) and non energy related emissions generating activities (cement, agriculture) can break the link between the economy and future GHG emissions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181074" y="1645940"/>
            <a:ext cx="5349146" cy="1912938"/>
          </a:xfrm>
          <a:prstGeom prst="roundRect">
            <a:avLst>
              <a:gd name="adj" fmla="val 1408"/>
            </a:avLst>
          </a:prstGeom>
          <a:solidFill>
            <a:srgbClr val="FFFFFF"/>
          </a:solidFill>
          <a:ln w="25399">
            <a:solidFill>
              <a:srgbClr val="D5D5D5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385956" y="1850827"/>
            <a:ext cx="493938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Carbon removal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6385956" y="2233613"/>
            <a:ext cx="4939383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(afforestation, enhanced weathering, ocean alkalinity, BECCS, DACS) can break the link between cumulative GHG emissions, and climate change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61475" y="3729434"/>
            <a:ext cx="5349047" cy="1912938"/>
          </a:xfrm>
          <a:prstGeom prst="roundRect">
            <a:avLst>
              <a:gd name="adj" fmla="val 1408"/>
            </a:avLst>
          </a:prstGeom>
          <a:solidFill>
            <a:srgbClr val="FFFFFF"/>
          </a:solidFill>
          <a:ln w="25399">
            <a:solidFill>
              <a:srgbClr val="D5D5D5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6356" y="3934321"/>
            <a:ext cx="493928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Solar radiation modification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866356" y="4317107"/>
            <a:ext cx="4939283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particular, sunlight reflection (stratospheric aerosols, marine cloud brightening) can break the link between atmospheric GHG concentrations and temperatures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81074" y="3729434"/>
            <a:ext cx="5349146" cy="1912938"/>
          </a:xfrm>
          <a:prstGeom prst="roundRect">
            <a:avLst>
              <a:gd name="adj" fmla="val 1408"/>
            </a:avLst>
          </a:prstGeom>
          <a:solidFill>
            <a:srgbClr val="FFFFFF"/>
          </a:solidFill>
          <a:ln w="25399">
            <a:solidFill>
              <a:srgbClr val="D5D5D5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385956" y="3934321"/>
            <a:ext cx="493938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Adaptation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6385956" y="4317107"/>
            <a:ext cx="4939383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infrastructure (sea walls, coastal defences, nature restoration, resilient infrastructure) can weaken the link between temperatures and impacts on human society and ecosystems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61475" y="5834261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Compton Lecture Series: Climate as a 4D Problem (David Keith)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23856"/>
            <a:ext cx="10868745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 and risks for each response strategy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258689"/>
          <a:ext cx="10868745" cy="914400"/>
        </p:xfrm>
        <a:graphic>
          <a:graphicData uri="http://schemas.openxmlformats.org/drawingml/2006/table">
            <a:tbl>
              <a:tblPr/>
              <a:tblGrid>
                <a:gridCol w="2479159"/>
                <a:gridCol w="3017148"/>
                <a:gridCol w="3846481"/>
                <a:gridCol w="1525957"/>
              </a:tblGrid>
              <a:tr h="49231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Opportunities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Technological readiness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9372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Decarbonisation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70AD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Avoid worst impacts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70AD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Economic innovation &amp; jobs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70AD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Health benefits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Transition disruption &amp; stranded assets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Political, economic and social impacts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Fairness for developing countries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</a:tr>
              <a:tr h="114723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Carbon removal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70AD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Removes historical/residual emissions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70AD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Potential ecosystem co-benefits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Moral hazard (license to continue burning fossil fuels)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Permanence &amp; land-use conflicts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114723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Solar radiation modification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70AD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Rapid cooling potential in crisis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70AD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Avoidance of tipping points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High uncertainty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Governance risks &amp; moral hazard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Risk on rainfall patterns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</a:tr>
              <a:tr h="114723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Adaptation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70AD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Protects communities &amp; assets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70AD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Avoided damages &gt; investment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Finance &amp; capacity gaps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Limits in extreme warming</a:t>
                      </a:r>
                      <a:endParaRPr lang="en-US" sz="950" dirty="0">
                        <a:latin typeface="Noto Color Emoji" charset="0"/>
                        <a:ea typeface="Noto Color Emoji" charset="0"/>
                        <a:cs typeface="Noto Color Emoj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2862" marR="122862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8852" y="1811536"/>
            <a:ext cx="828952" cy="828973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8852" y="2748855"/>
            <a:ext cx="828952" cy="828973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8852" y="3896122"/>
            <a:ext cx="828952" cy="828973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8852" y="5043388"/>
            <a:ext cx="828952" cy="8289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3204796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 Radiation Modification (SRM)</a:t>
            </a:r>
            <a:endParaRPr lang="en-US" sz="2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92876"/>
            <a:ext cx="1086874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phenomenon</a:t>
            </a:r>
            <a:endParaRPr lang="en-US" sz="1550" dirty="0"/>
          </a:p>
        </p:txBody>
      </p:sp>
      <p:sp>
        <p:nvSpPr>
          <p:cNvPr id="3" name="Text 1"/>
          <p:cNvSpPr/>
          <p:nvPr/>
        </p:nvSpPr>
        <p:spPr>
          <a:xfrm>
            <a:off x="661475" y="902383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b="1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Mount Pinatubo (1991)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661475" y="1598216"/>
            <a:ext cx="10868745" cy="814983"/>
          </a:xfrm>
          <a:prstGeom prst="roundRect">
            <a:avLst>
              <a:gd name="adj" fmla="val 2957"/>
            </a:avLst>
          </a:prstGeom>
          <a:solidFill>
            <a:srgbClr val="EAF0F8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106" y="1792982"/>
            <a:ext cx="200814" cy="16063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3551" y="1778877"/>
            <a:ext cx="10186038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eruption of Mount Pinatubo (1991) in the Philippines was a catastrophic disaster and over 847 people lost their lives. Beyond the immediate devastation, the eruption had measurable global climate impacts.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61475" y="2625074"/>
            <a:ext cx="1086874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Injection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61475" y="3078862"/>
            <a:ext cx="11478330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volcano blasted ≈ 20 million tons of sulfur dioxide straight into the Stratosphere (≈ 35 km).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61475" y="3582833"/>
            <a:ext cx="1086874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Dispersal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61475" y="4036621"/>
            <a:ext cx="10868745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SO2 converted into a mist of sulfuric acid droplets (aerosols). This haze spread around the equator and then the globe.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661475" y="4837752"/>
            <a:ext cx="1086874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61475" y="5291539"/>
            <a:ext cx="10868745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aerosol layer reflected roughly 2.5% of incoming sunlight, causing average global temperatures to drop by 0.5°C (0.9°F) for about 15 months, almost identical to Krakatoa (in 1883).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61475" y="6038437"/>
            <a:ext cx="1147833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U.S. Geological Survey (via Wikipedia)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52527"/>
            <a:ext cx="10868745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phenomenon</a:t>
            </a:r>
            <a:endParaRPr lang="en-US" sz="1450" dirty="0"/>
          </a:p>
        </p:txBody>
      </p:sp>
      <p:sp>
        <p:nvSpPr>
          <p:cNvPr id="3" name="Text 1"/>
          <p:cNvSpPr/>
          <p:nvPr/>
        </p:nvSpPr>
        <p:spPr>
          <a:xfrm>
            <a:off x="661475" y="944692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b="1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Shipping sulphates</a:t>
            </a:r>
            <a:endParaRPr lang="en-US" sz="2950" dirty="0"/>
          </a:p>
        </p:txBody>
      </p:sp>
      <p:sp>
        <p:nvSpPr>
          <p:cNvPr id="4" name="Shape 2"/>
          <p:cNvSpPr/>
          <p:nvPr/>
        </p:nvSpPr>
        <p:spPr>
          <a:xfrm>
            <a:off x="661475" y="1586508"/>
            <a:ext cx="10868745" cy="740767"/>
          </a:xfrm>
          <a:prstGeom prst="roundRect">
            <a:avLst>
              <a:gd name="adj" fmla="val 3062"/>
            </a:avLst>
          </a:prstGeom>
          <a:solidFill>
            <a:srgbClr val="EAF0F8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680" y="1758950"/>
            <a:ext cx="189007" cy="15120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52893" y="1747969"/>
            <a:ext cx="10226122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International Maritime Organisation (IMO) introduced limits to sulphur in fuels to protect against acid rain and related respiratory diseases. Sofiev et al. estimated ~400,000 premature deaths annually due to shipping fuels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61475" y="2592743"/>
            <a:ext cx="5249930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2020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61475" y="2991378"/>
            <a:ext cx="5249930" cy="870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Ships burned high-sulphur fuel (up to 3.5% S). This emitted ~8 million tonnes of SO2 per year into the lower troposphere, producing reflective aerosols that had a measurable cooling effect, an unintended, unmanaged form of solar radiation modification.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661475" y="3988850"/>
            <a:ext cx="5249930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2020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661475" y="4387486"/>
            <a:ext cx="5249930" cy="870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IMO's 2020 regulation reduced sulphur limits to 0.5%, sharply cutting those emissions. Yuan et al. 2024 observed anomalous North Atlantic sea surface temperature increases shortly after, suggesting the regulation may have contributed.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61475" y="5365260"/>
            <a:ext cx="5249930" cy="348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i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Extent of causal attribution to IMO 2020 is debated, 2023 North Atlantic temperatures also reflect El Nino and long-term warming.</a:t>
            </a:r>
            <a:endParaRPr lang="en-US" sz="95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594" y="2599333"/>
            <a:ext cx="4199924" cy="301744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286640" y="5753701"/>
            <a:ext cx="5249930" cy="3482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Sofiev et al "Cleaner fuels for ships provide public health benefits with climate tradeoffs"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3245"/>
            <a:ext cx="1086874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SRM technology</a:t>
            </a:r>
            <a:endParaRPr lang="en-US" sz="1550" dirty="0"/>
          </a:p>
        </p:txBody>
      </p:sp>
      <p:sp>
        <p:nvSpPr>
          <p:cNvPr id="3" name="Text 1"/>
          <p:cNvSpPr/>
          <p:nvPr/>
        </p:nvSpPr>
        <p:spPr>
          <a:xfrm>
            <a:off x="661475" y="839282"/>
            <a:ext cx="10868745" cy="401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00" b="1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Stratospheric Aerosol Injection (SAI)</a:t>
            </a:r>
            <a:endParaRPr lang="en-US" sz="25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092" y="2884488"/>
            <a:ext cx="3055762" cy="16403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56682" y="4682514"/>
            <a:ext cx="449668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Columbia Climate School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4946824" y="1581789"/>
            <a:ext cx="65896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4946824" y="1967314"/>
            <a:ext cx="6589647" cy="89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Aircraft inject SO2 or CaCO3 into the stratosphere (~20-25km). Oxidises to reflective sulphate aerosols, mimicking a volcanic eruption.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4946824" y="2997343"/>
            <a:ext cx="65896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and effect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4946824" y="3382868"/>
            <a:ext cx="6589647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Global. Stratospheric aerosols are swept around the world by atmospheric currents. Aerosols persist 1-2 years.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4946824" y="4115737"/>
            <a:ext cx="65896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Reversibility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4946824" y="4501262"/>
            <a:ext cx="6589647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continuous replenishment. Stopping abruptly causes rapid temperature rebound ("termination shock"), the defining risk.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4946824" y="5234131"/>
            <a:ext cx="65896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challenge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4946824" y="5619656"/>
            <a:ext cx="6589647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Intrinsically global, unilateral deployment by one nation alters all others' weather patterns. No international framework exists.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3245"/>
            <a:ext cx="1086874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SRM technology</a:t>
            </a:r>
            <a:endParaRPr lang="en-US" sz="1550" dirty="0"/>
          </a:p>
        </p:txBody>
      </p:sp>
      <p:sp>
        <p:nvSpPr>
          <p:cNvPr id="3" name="Text 1"/>
          <p:cNvSpPr/>
          <p:nvPr/>
        </p:nvSpPr>
        <p:spPr>
          <a:xfrm>
            <a:off x="661475" y="839282"/>
            <a:ext cx="10868745" cy="401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00" b="1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Marine Cloud Brightening (MCB)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61475" y="1581789"/>
            <a:ext cx="65896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661475" y="1967314"/>
            <a:ext cx="6589647" cy="89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Ships spray fine sea-salt aerosols into low marine clouds, increasing droplet density (Twomey effect), making clouds whiter and more reflective.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661475" y="2997343"/>
            <a:ext cx="65896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and effect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661475" y="3382868"/>
            <a:ext cx="6589647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to hemispheric. High uncertainty about downstream effects on regional precipitation patterns.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61475" y="4115737"/>
            <a:ext cx="65896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Reversibility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661475" y="4501262"/>
            <a:ext cx="6589647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Highly reversible, effects dissipate within days of stopping. No termination shock equivalent. Expected lower risk profile than SAI.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61475" y="5234131"/>
            <a:ext cx="65896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challenge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61475" y="5619656"/>
            <a:ext cx="6589647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coastal nation could deploy unilaterally. Regional effects still cross borders, but governance is more tractable than for global SAI.</a:t>
            </a:r>
            <a:endParaRPr lang="en-US" sz="15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51797" y="2361605"/>
            <a:ext cx="3082253" cy="2210693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649376" y="4729941"/>
            <a:ext cx="388709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Feingold et al "Physical science research needed to evaluate the viability and risks of marine cloud brightening"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66466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predicted cooling effect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61475" y="1254224"/>
            <a:ext cx="10868745" cy="601960"/>
          </a:xfrm>
          <a:prstGeom prst="roundRect">
            <a:avLst>
              <a:gd name="adj" fmla="val 3297"/>
            </a:avLst>
          </a:prstGeom>
          <a:solidFill>
            <a:srgbClr val="EAF0F8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30" y="1391047"/>
            <a:ext cx="165294" cy="1322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91280" y="1385648"/>
            <a:ext cx="10306685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Consensus across climate models predict that ~1–2°C of global mean cooling is achievable with continuous injection (REF: Geoengineering Model Intercomparison Project)</a:t>
            </a:r>
            <a:endParaRPr lang="en-US" sz="1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722" y="2653109"/>
            <a:ext cx="3221056" cy="21291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1475" y="4892237"/>
            <a:ext cx="4601551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Duffey et al. "Low‐Altitude High‐Latitude Stratospheric Aerosol Injection Is Feasible With Existing Aircraft"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5592027" y="2055224"/>
            <a:ext cx="5944443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Targeted cooling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5592027" y="2359444"/>
            <a:ext cx="5944443" cy="674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models consistently predict that SAI could be used to maintain global mean temperatures at specific targets, such as 1.5°C or 1.0°C above pre-industrial levels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5592027" y="3121826"/>
            <a:ext cx="5944443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Efficacy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5592027" y="3426046"/>
            <a:ext cx="5944443" cy="6747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injection of approximately 5 Tg S (roughly 10 Tg SO2) per year is projected to offset roughly half of the warming expected under high-emission scenarios.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592027" y="4188427"/>
            <a:ext cx="5944443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know?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592027" y="4492648"/>
            <a:ext cx="5944443" cy="1349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independent climate models (from the US, UK, and Europe) converge on this ~1–2°C figure using the same 5 Tg S input. These models have a 50-year track record of predicting global mean warming in response to CO2 concentration increases with reasonable accuracy, although performance on atmospheric CO2 may not correlate to performance on stratospheric SO2.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21232"/>
            <a:ext cx="1086874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661475" y="957904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Termination shock</a:t>
            </a:r>
            <a:endParaRPr lang="en-US" sz="3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705967"/>
            <a:ext cx="3622882" cy="6804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1532" y="2539504"/>
            <a:ext cx="328276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 deployed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831532" y="2896989"/>
            <a:ext cx="328276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Temperatures stabilise or fall. CO2 continues rising in background.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357" y="1705967"/>
            <a:ext cx="3622882" cy="6804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54414" y="2539504"/>
            <a:ext cx="328276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 stops abruptly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4454414" y="2896989"/>
            <a:ext cx="3282769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Aerosol veil settles out within 1-2 years. Full CO2 forcing suddenly unmasked.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239" y="1705967"/>
            <a:ext cx="3622882" cy="68044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77296" y="2539504"/>
            <a:ext cx="3282769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rebound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8077296" y="2896989"/>
            <a:ext cx="3282769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Temperatures rise at 2-4x background rate very rapidly. Ecosystems and societies have no time to adapt.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661475" y="4014986"/>
            <a:ext cx="10868745" cy="2225080"/>
          </a:xfrm>
          <a:prstGeom prst="roundRect">
            <a:avLst>
              <a:gd name="adj" fmla="val 1147"/>
            </a:avLst>
          </a:prstGeom>
          <a:solidFill>
            <a:srgbClr val="EAF0F8"/>
          </a:solidFill>
          <a:ln/>
        </p:spPr>
        <p:txBody>
          <a:bodyPr/>
          <a:p/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532" y="4221262"/>
            <a:ext cx="265800" cy="21262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267389" y="4213943"/>
            <a:ext cx="1009277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lock-in problem</a:t>
            </a:r>
            <a:endParaRPr lang="en-US" sz="1650" dirty="0"/>
          </a:p>
        </p:txBody>
      </p:sp>
      <p:sp>
        <p:nvSpPr>
          <p:cNvPr id="16" name="Text 10"/>
          <p:cNvSpPr/>
          <p:nvPr/>
        </p:nvSpPr>
        <p:spPr>
          <a:xfrm>
            <a:off x="1267389" y="4629348"/>
            <a:ext cx="10092775" cy="1430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spcAft>
                <a:spcPts val="1050"/>
              </a:spcAft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solar geoengineering is started at a scale sufficient to produce meaningful cooling, stopping becomes extremely dangerous, unless atmospheric CO2 has sufficiently also been reduced in parallel. This means SAI deployment likely creates a multi-generational commitment. Any geopolitical instability, war, or funding collapse that interrupts the programme could cause sudden, catastrophic warming.</a:t>
            </a:r>
            <a:endParaRPr lang="en-US" sz="1300" dirty="0"/>
          </a:p>
          <a:p>
            <a:pPr algn="l" indent="0" marL="0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Jones et al. (2013), Nature Climate Change; Parker &amp; Irvine (2018), ERL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80871"/>
            <a:ext cx="10868745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61475" y="1133191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and deployment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61475" y="1674614"/>
            <a:ext cx="10868745" cy="601960"/>
          </a:xfrm>
          <a:prstGeom prst="roundRect">
            <a:avLst>
              <a:gd name="adj" fmla="val 3297"/>
            </a:avLst>
          </a:prstGeom>
          <a:solidFill>
            <a:srgbClr val="EAF0F8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30" y="1811437"/>
            <a:ext cx="165294" cy="13225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1280" y="1806037"/>
            <a:ext cx="10306685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currently no international governance framework for solar geoengineering. A UN Environment Assembly resolution on solar geoengineering governance failed to pass in 2024. The absence of rules does not prevent deployment.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61475" y="2475614"/>
            <a:ext cx="527304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Rogue state scenario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61475" y="2778381"/>
            <a:ext cx="5273047" cy="719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nation facing existential climate risk, like low-lying islands, sub-Saharan drought zones, could plausibly decide to deploy solar geoengineering unilaterally. The technology is estimated to cost as little as $10 billion/year at scale, and technologically accessible to mid-size economies, though sustaining it against opposition from a major power is another matter (Horton et al., 2025). There is no treaty that prohibits it.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61475" y="3587360"/>
            <a:ext cx="527304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winners and losers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61475" y="3890127"/>
            <a:ext cx="5273047" cy="899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 radiation modification cooling effects are not geographically uniform. Climate models consistently show differential impacts on regional precipitation, particularly the Asian and African monsoons. A deployment optimised for one region's climate could impair another's food security by altering rain patterns. There is no reason to expect winners and losers to agree to deployment.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61475" y="4879089"/>
            <a:ext cx="527304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of research and deployment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61475" y="5181856"/>
            <a:ext cx="5273047" cy="719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governing outdoor experiments is contested. The SCoPEx stratospheric balloon experiment (Harvard, Kiruna, Sweden) was halted in 2021 after opposition from community groups, and abandoned in 2024. There is a large group of academics who have come out against any funding, research, experiments or deployment for the technology.</a:t>
            </a:r>
            <a:endParaRPr lang="en-US" sz="10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895" y="3040658"/>
            <a:ext cx="3468303" cy="2015331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958731" y="5165981"/>
            <a:ext cx="5882632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</a:t>
            </a:r>
            <a:pPr algn="ctr" indent="0" marL="0">
              <a:lnSpc>
                <a:spcPct val="113000"/>
              </a:lnSpc>
              <a:buNone/>
            </a:pPr>
            <a:r>
              <a:rPr lang="en-US" sz="1000" b="1" u="sng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https://www.solargeoeng.org/non-use-agreement/open-letter/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16104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Normalising costs against carbon removal cost</a:t>
            </a:r>
            <a:endParaRPr lang="en-US" sz="2950" dirty="0"/>
          </a:p>
        </p:txBody>
      </p:sp>
      <p:sp>
        <p:nvSpPr>
          <p:cNvPr id="3" name="Shape 1"/>
          <p:cNvSpPr/>
          <p:nvPr/>
        </p:nvSpPr>
        <p:spPr>
          <a:xfrm>
            <a:off x="661475" y="1518444"/>
            <a:ext cx="10868745" cy="740767"/>
          </a:xfrm>
          <a:prstGeom prst="roundRect">
            <a:avLst>
              <a:gd name="adj" fmla="val 3062"/>
            </a:avLst>
          </a:prstGeom>
          <a:solidFill>
            <a:srgbClr val="EAF0F8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680" y="1690886"/>
            <a:ext cx="189007" cy="15120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52893" y="1679905"/>
            <a:ext cx="10226122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compare the feasibility of the potential response strategies, we can do a back of the envelope estimate of cost per ≈ 0.1C of warming. SAI is estimated to be 100x – 1000x cheaper than removal technologies.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61475" y="2936791"/>
            <a:ext cx="5249930" cy="16329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IPCC (AR6 WG1) state that global mean surface temperature is approximately linearly proportional to cumulative CO₂ emissions. They express this proportionality using the Transient Climate Response to cumulative Emissions (TCRE), which they give as 0.45C per 1000 GtCO2 (or 220 GTCO2e per 0.1C)</a:t>
            </a:r>
            <a:endParaRPr lang="en-US" sz="14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86640" y="2531269"/>
          <a:ext cx="5249930" cy="914400"/>
        </p:xfrm>
        <a:graphic>
          <a:graphicData uri="http://schemas.openxmlformats.org/drawingml/2006/table">
            <a:tbl>
              <a:tblPr/>
              <a:tblGrid>
                <a:gridCol w="2624965"/>
                <a:gridCol w="2624965"/>
              </a:tblGrid>
              <a:tr h="5931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Technological removal cost (USD per tCO₂ removed)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Implied global cost to avoid ~0.1°C warming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37543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$11 trillion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</a:tr>
              <a:tr h="37543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$22 trillion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37543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$44 trillion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</a:tr>
              <a:tr h="37543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$220 trillion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6286640" y="4777614"/>
            <a:ext cx="585951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b="1" u="sng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GDP, 2025</a:t>
            </a:r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$110 trillion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661475" y="5242437"/>
            <a:ext cx="10868745" cy="8164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Limitations:</a:t>
            </a:r>
            <a:pPr algn="l"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These are </a:t>
            </a:r>
            <a:pPr algn="l" indent="0" marL="0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MASSIVELY UNCERTAIN</a:t>
            </a:r>
            <a:pPr algn="l"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global scale, order of magnitude estimates. They assume all CO2 removal occurs at the same cost; real world scenarios will deploy a mixture of carbon removal technologies, and learning curves may bring cost down.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F4E79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2026-10-16T09:38:59Z</dcterms:created>
  <dcterms:modified xsi:type="dcterms:W3CDTF">2026-10-16T09:38:59Z</dcterms:modified>
</cp:coreProperties>
</file>